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6</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80744"/>
            <a:ext cx="11485848" cy="576248"/>
          </a:xfrm>
        </p:spPr>
        <p:txBody>
          <a:bodyPr/>
          <a:lstStyle/>
          <a:p>
            <a:pPr hangingPunct="0">
              <a:spcAft>
                <a:spcPts val="0"/>
              </a:spcAf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主要介绍了如何在家种植牛油果。</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876661"/>
            <a:ext cx="1917070" cy="468115"/>
          </a:xfrm>
          <a:prstGeom prst="rect">
            <a:avLst/>
          </a:prstGeom>
        </p:spPr>
      </p:pic>
      <p:pic>
        <p:nvPicPr>
          <p:cNvPr id="4" name="图片 3"/>
          <p:cNvPicPr>
            <a:picLocks noChangeAspect="1"/>
          </p:cNvPicPr>
          <p:nvPr/>
        </p:nvPicPr>
        <p:blipFill>
          <a:blip r:embed="rId2"/>
          <a:stretch>
            <a:fillRect/>
          </a:stretch>
        </p:blipFill>
        <p:spPr>
          <a:xfrm>
            <a:off x="740099" y="1268760"/>
            <a:ext cx="10710215" cy="136566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06574" y="875780"/>
          <a:ext cx="11377295" cy="5496560"/>
        </p:xfrm>
        <a:graphic>
          <a:graphicData uri="http://schemas.openxmlformats.org/drawingml/2006/table">
            <a:tbl>
              <a:tblPr firstRow="1" firstCol="1" bandRow="1"/>
              <a:tblGrid>
                <a:gridCol w="1297008"/>
                <a:gridCol w="10080256"/>
              </a:tblGrid>
              <a:tr h="2204720">
                <a:tc gridSpan="2">
                  <a:txBody>
                    <a:bodyPr/>
                    <a:lstStyle/>
                    <a:p>
                      <a:pPr algn="just" hangingPunct="0">
                        <a:lnSpc>
                          <a:spcPct val="150000"/>
                        </a:lnSpc>
                        <a:spcAft>
                          <a:spcPts val="0"/>
                        </a:spcAft>
                        <a:tabLst>
                          <a:tab pos="4050665" algn="l"/>
                          <a:tab pos="7021195" algn="l"/>
                          <a:tab pos="963168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1508654">
                <a:tc>
                  <a:txBody>
                    <a:bodyPr/>
                    <a:lstStyle/>
                    <a:p>
                      <a:pPr algn="just"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Materials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 avocado</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Toothpicks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 spoon	</a:t>
                      </a:r>
                      <a:r>
                        <a:rPr lang="en-US" sz="2400" dirty="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 glass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 knife	</a:t>
                      </a:r>
                      <a:r>
                        <a:rPr lang="en-US" sz="2400" dirty="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Water</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8654">
                <a:tc>
                  <a:txBody>
                    <a:bodyPr/>
                    <a:lstStyle/>
                    <a:p>
                      <a:pPr algn="just"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Steps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Ask an adult to help you cut the avocado in half. Hold it with one hand and use the knife to cut around the middle. Twist the two halves of the avocado in opposite directions until they come apart.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cx16.jpg"/>
          <p:cNvPicPr/>
          <p:nvPr/>
        </p:nvPicPr>
        <p:blipFill>
          <a:blip r:embed="rId1"/>
          <a:stretch>
            <a:fillRect/>
          </a:stretch>
        </p:blipFill>
        <p:spPr>
          <a:xfrm>
            <a:off x="10458337" y="1179101"/>
            <a:ext cx="1224136" cy="1621658"/>
          </a:xfrm>
          <a:prstGeom prst="rect">
            <a:avLst/>
          </a:prstGeom>
        </p:spPr>
      </p:pic>
      <p:sp>
        <p:nvSpPr>
          <p:cNvPr id="7" name="矩形 6"/>
          <p:cNvSpPr/>
          <p:nvPr/>
        </p:nvSpPr>
        <p:spPr>
          <a:xfrm>
            <a:off x="406257" y="836817"/>
            <a:ext cx="10010699" cy="2306955"/>
          </a:xfrm>
          <a:prstGeom prst="rect">
            <a:avLst/>
          </a:prstGeom>
        </p:spPr>
        <p:txBody>
          <a:bodyPr wrap="square">
            <a:spAutoFit/>
          </a:bodyPr>
          <a:lstStyle/>
          <a:p>
            <a:pPr lvl="0" algn="just" eaLnBrk="1" fontAlgn="auto">
              <a:lnSpc>
                <a:spcPct val="150000"/>
              </a:lnSpc>
              <a:spcBef>
                <a:spcPts val="0"/>
              </a:spcBef>
              <a:spcAft>
                <a:spcPts val="0"/>
              </a:spcAft>
              <a:tabLst>
                <a:tab pos="4050665" algn="l"/>
                <a:tab pos="7021195" algn="l"/>
                <a:tab pos="9631680" algn="l"/>
              </a:tabLst>
            </a:pPr>
            <a:r>
              <a:rPr lang="en-US" altLang="zh-CN" sz="2400" b="0" dirty="0">
                <a:solidFill>
                  <a:srgbClr val="000000"/>
                </a:solidFill>
                <a:cs typeface="Times New Roman" panose="02020603050405020304" pitchFamily="18" charset="0"/>
              </a:rPr>
              <a:t>Have you ever heard of the avocado?</a:t>
            </a:r>
            <a:r>
              <a:rPr lang="en-US" altLang="zh-CN" sz="2400" b="0" dirty="0">
                <a:solidFill>
                  <a:srgbClr val="000000"/>
                </a:solidFill>
                <a:cs typeface="Times New Roman" panose="02020603050405020304" pitchFamily="18" charset="0"/>
              </a:rPr>
              <a:t> The fruit has hard green skin and a pear-like shape. It has a big and round seed inside. This seed can grow into a beautiful green plant. In </a:t>
            </a:r>
            <a:r>
              <a:rPr lang="en-US" altLang="zh-CN" sz="2400" b="0" dirty="0" err="1">
                <a:solidFill>
                  <a:srgbClr val="000000"/>
                </a:solidFill>
                <a:cs typeface="Times New Roman" panose="02020603050405020304" pitchFamily="18" charset="0"/>
              </a:rPr>
              <a:t>fact, it’s</a:t>
            </a:r>
            <a:r>
              <a:rPr lang="en-US" altLang="zh-CN" sz="2400" b="0" dirty="0">
                <a:solidFill>
                  <a:srgbClr val="000000"/>
                </a:solidFill>
                <a:cs typeface="Times New Roman" panose="02020603050405020304" pitchFamily="18" charset="0"/>
              </a:rPr>
              <a:t> not hard to plant it at home. Let’s do it together.</a:t>
            </a:r>
            <a:endParaRPr lang="zh-CN" altLang="en-US" sz="2400" b="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34567" y="959962"/>
          <a:ext cx="11521280" cy="4968790"/>
        </p:xfrm>
        <a:graphic>
          <a:graphicData uri="http://schemas.openxmlformats.org/drawingml/2006/table">
            <a:tbl>
              <a:tblPr firstRow="1" firstCol="1" bandRow="1"/>
              <a:tblGrid>
                <a:gridCol w="864095"/>
                <a:gridCol w="10657185"/>
              </a:tblGrid>
              <a:tr h="1676950">
                <a:tc rowSpan="3">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Steps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Use the spoon to take out the large seed. Then </a:t>
                      </a:r>
                      <a:r>
                        <a:rPr lang="en-US" sz="2400" b="1"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stick</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3 or 4 toothpicks into the seed. Fill the glass with water and hang</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悬挂</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 seed above it. Put the toothpicks on the glass.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 marR="5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2369">
                <a:tc vMerge="1">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Remove the brown skin of the seed and place the seed like this</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Let the sharp end face upwards. The flat end should be about 2cm below the water’s surface. Place the glass in a sunny place. Add more water as needed. After a few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weeks, roots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will begin to grow.</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 marR="5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2902">
                <a:tc vMerge="1">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When the root is about 7cm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long, take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 seed out of the glass and pull out the toothpicks. Plant the seed in soil. Leave the top 2cm of the seed exposed.</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 marR="5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3585845" algn="l"/>
                <a:tab pos="4049395" algn="l"/>
                <a:tab pos="672592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 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avocado,you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need the following things EXCEPT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585845" algn="l"/>
                <a:tab pos="4049395" algn="l"/>
                <a:tab pos="6725920"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glass	B. the skin	C. some water	D.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bwMode="auto">
          <a:xfrm>
            <a:off x="850654" y="860592"/>
            <a:ext cx="3898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spAutoFit/>
          </a:bodyPr>
          <a:lstStyle/>
          <a:p>
            <a:pPr eaLnBrk="1" hangingPunct="1"/>
            <a:r>
              <a:rPr lang="en-US" altLang="zh-CN" sz="2400" dirty="0"/>
              <a:t>B</a:t>
            </a:r>
            <a:endParaRPr lang="zh-CN" altLang="en-US" sz="2400" b="1" dirty="0">
              <a:solidFill>
                <a:srgbClr val="FF0000"/>
              </a:solidFill>
              <a:latin typeface="黑体" panose="02010609060101010101" pitchFamily="49" charset="-122"/>
              <a:cs typeface="Times New Roman" panose="02020603050405020304" pitchFamily="18" charset="0"/>
            </a:endParaRPr>
          </a:p>
        </p:txBody>
      </p:sp>
      <p:sp>
        <p:nvSpPr>
          <p:cNvPr id="4" name="内容占位符 1"/>
          <p:cNvSpPr txBox="1"/>
          <p:nvPr/>
        </p:nvSpPr>
        <p:spPr bwMode="auto">
          <a:xfrm>
            <a:off x="360854" y="18667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“Materials </a:t>
            </a:r>
            <a:r>
              <a:rPr lang="en-US" altLang="zh-CN" b="1" smtClean="0">
                <a:solidFill>
                  <a:srgbClr val="FF0000"/>
                </a:solidFill>
                <a:latin typeface="Times New Roman" panose="02020603050405020304" pitchFamily="18" charset="0"/>
                <a:ea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An avocado </a:t>
            </a:r>
            <a:r>
              <a:rPr lang="en-US" altLang="zh-CN" b="1" smtClean="0">
                <a:solidFill>
                  <a:srgbClr val="FF0000"/>
                </a:solidFill>
                <a:latin typeface="Times New Roman" panose="02020603050405020304" pitchFamily="18" charset="0"/>
                <a:ea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Toothpicks </a:t>
            </a:r>
            <a:r>
              <a:rPr lang="en-US" altLang="zh-CN" b="1" smtClean="0">
                <a:solidFill>
                  <a:srgbClr val="FF0000"/>
                </a:solidFill>
                <a:latin typeface="Times New Roman" panose="02020603050405020304" pitchFamily="18" charset="0"/>
                <a:ea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A spoon </a:t>
            </a:r>
            <a:r>
              <a:rPr lang="en-US" altLang="zh-CN" b="1" smtClean="0">
                <a:solidFill>
                  <a:srgbClr val="FF0000"/>
                </a:solidFill>
                <a:latin typeface="Times New Roman" panose="02020603050405020304" pitchFamily="18" charset="0"/>
                <a:ea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A glass </a:t>
            </a:r>
            <a:r>
              <a:rPr lang="en-US" altLang="zh-CN" b="1" smtClean="0">
                <a:solidFill>
                  <a:srgbClr val="FF0000"/>
                </a:solidFill>
                <a:latin typeface="Times New Roman" panose="02020603050405020304" pitchFamily="18" charset="0"/>
                <a:ea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A knife </a:t>
            </a:r>
            <a:r>
              <a:rPr lang="en-US" altLang="zh-CN" b="1" smtClean="0">
                <a:solidFill>
                  <a:srgbClr val="FF0000"/>
                </a:solidFill>
                <a:latin typeface="Times New Roman" panose="02020603050405020304" pitchFamily="18" charset="0"/>
                <a:ea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Water”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可知，种牛油果不需要果皮。故选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内容占位符 1"/>
          <p:cNvSpPr txBox="1"/>
          <p:nvPr/>
        </p:nvSpPr>
        <p:spPr bwMode="auto">
          <a:xfrm>
            <a:off x="370662" y="41071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“Ask an adult to help you cut the avocado in half</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Use the spoon to take out the large seed</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Remove the brown skin of the seed and place the seed like this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When the root is about 7cm long</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可知，种植牛油果一共有四步。故选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6" name="内容占位符 1"/>
          <p:cNvSpPr txBox="1"/>
          <p:nvPr/>
        </p:nvSpPr>
        <p:spPr bwMode="auto">
          <a:xfrm>
            <a:off x="370662" y="2986589"/>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585845" algn="l"/>
                <a:tab pos="4049395" algn="l"/>
                <a:tab pos="6725920" algn="l"/>
                <a:tab pos="7019925"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steps do we need to plant an avocado</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3585845" algn="l"/>
                <a:tab pos="4049395" algn="l"/>
                <a:tab pos="6725920" algn="l"/>
                <a:tab pos="7019925" algn="l"/>
                <a:tab pos="963104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Three.	B. Four.	C. Five.	D. Six.</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p:cNvSpPr txBox="1"/>
          <p:nvPr/>
        </p:nvSpPr>
        <p:spPr bwMode="auto">
          <a:xfrm>
            <a:off x="860462" y="3101061"/>
            <a:ext cx="3898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spAutoFit/>
          </a:bodyPr>
          <a:lstStyle/>
          <a:p>
            <a:pPr eaLnBrk="1" hangingPunct="1"/>
            <a:r>
              <a:rPr lang="en-US" altLang="zh-CN" sz="2400" dirty="0"/>
              <a:t>B</a:t>
            </a:r>
            <a:endParaRPr lang="zh-CN" altLang="en-US" sz="2400" b="1" dirty="0">
              <a:solidFill>
                <a:srgbClr val="FF0000"/>
              </a:solidFill>
              <a:latin typeface="黑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9688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 stick 3 or 4 toothpicks into the seed</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Fill the glass with water and hang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悬挂</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seed above it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可知，此处指将牙签插入牛油果核之中。因此</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stick</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的意思是</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插入</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848306"/>
            <a:ext cx="11485848" cy="1200329"/>
          </a:xfrm>
        </p:spPr>
        <p:txBody>
          <a:bodyPr/>
          <a:lstStyle/>
          <a:p>
            <a:pPr hangingPunct="0">
              <a:spcAft>
                <a:spcPts val="0"/>
              </a:spcAft>
              <a:tabLst>
                <a:tab pos="3585845" algn="l"/>
                <a:tab pos="4049395" algn="l"/>
                <a:tab pos="6725920" algn="l"/>
                <a:tab pos="7019925" algn="l"/>
                <a:tab pos="963104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stick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probably mean in Chinese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585845" algn="l"/>
                <a:tab pos="4049395" algn="l"/>
                <a:tab pos="6725920"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架起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粘贴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插入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伸出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bwMode="auto">
          <a:xfrm>
            <a:off x="850654" y="1962778"/>
            <a:ext cx="4074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spAutoFit/>
          </a:bodyPr>
          <a:lstStyle/>
          <a:p>
            <a:pPr eaLnBrk="1" hangingPunct="1"/>
            <a:r>
              <a:rPr lang="en-US" altLang="zh-CN" sz="2400" dirty="0" smtClean="0"/>
              <a:t>C</a:t>
            </a:r>
            <a:endParaRPr lang="zh-CN" altLang="en-US" sz="2400" b="1" dirty="0">
              <a:solidFill>
                <a:srgbClr val="FF0000"/>
              </a:solidFill>
              <a:latin typeface="黑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p:nvPr/>
        </p:nvSpPr>
        <p:spPr bwMode="auto">
          <a:xfrm>
            <a:off x="360854" y="3369024"/>
            <a:ext cx="11485848" cy="319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a:solidFill>
                  <a:srgbClr val="FF0000"/>
                </a:solidFill>
                <a:latin typeface="Times New Roman" panose="02020603050405020304" pitchFamily="18" charset="0"/>
                <a:ea typeface="宋体" panose="02010600030101010101" pitchFamily="2" charset="-122"/>
              </a:rPr>
              <a:t>“Ask an adult to help you cut the avocado in half</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Then stick 3 or 4 toothpicks into the seed</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Fill the glass with water and hang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悬挂</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ea typeface="Times New Roman" panose="02020603050405020304" pitchFamily="18" charset="0"/>
              </a:rPr>
              <a:t> </a:t>
            </a:r>
            <a:r>
              <a:rPr lang="en-US" altLang="zh-CN" b="1" dirty="0">
                <a:solidFill>
                  <a:srgbClr val="FF0000"/>
                </a:solidFill>
                <a:ea typeface="Times New Roman" panose="02020603050405020304" pitchFamily="18" charset="0"/>
              </a:rPr>
              <a:t>the seed above it</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Let the sharp end face upwards</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The flat end should be about 2cm below the water’s surface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Plant the seed in soil</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可知，种牛油果的步骤是：切开牛油果</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用牙签将果核固定在玻璃杯边缘</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让果核尖锐的一端朝上，平坦的一端低于水面约</a:t>
            </a:r>
            <a:r>
              <a:rPr lang="zh-CN" altLang="zh-CN" b="1" dirty="0">
                <a:solidFill>
                  <a:srgbClr val="FF0000"/>
                </a:solidFill>
                <a:ea typeface="Times New Roman" panose="02020603050405020304" pitchFamily="18" charset="0"/>
              </a:rPr>
              <a:t> </a:t>
            </a:r>
            <a:r>
              <a:rPr lang="en-US" altLang="zh-CN" b="1" dirty="0">
                <a:solidFill>
                  <a:srgbClr val="FF0000"/>
                </a:solidFill>
                <a:ea typeface="Times New Roman" panose="02020603050405020304" pitchFamily="18" charset="0"/>
              </a:rPr>
              <a:t>2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厘米</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发芽后种植在土壤中。因此正确的顺序是</a:t>
            </a:r>
            <a:r>
              <a:rPr lang="en-US" altLang="zh-CN" b="1" dirty="0">
                <a:solidFill>
                  <a:srgbClr val="FF0000"/>
                </a:solidFill>
                <a:latin typeface="宋体" panose="02010600030101010101" pitchFamily="2" charset="-122"/>
                <a:cs typeface="Times New Roman" panose="02020603050405020304" pitchFamily="18" charset="0"/>
              </a:rPr>
              <a:t>②④③①</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746120"/>
            <a:ext cx="11485848" cy="2769989"/>
          </a:xfrm>
        </p:spPr>
        <p:txBody>
          <a:bodyPr/>
          <a:lstStyle/>
          <a:p>
            <a:pPr hangingPunct="0">
              <a:spcAft>
                <a:spcPts val="0"/>
              </a:spcAft>
              <a:tabLst>
                <a:tab pos="439102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right order of “planting an avocado”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404870" algn="l"/>
                <a:tab pos="6725920" algn="l"/>
                <a:tab pos="7019925" algn="l"/>
                <a:tab pos="9631045" algn="l"/>
              </a:tabLst>
            </a:pPr>
            <a:endParaRPr lang="en-US"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3321050" algn="l"/>
                <a:tab pos="6642100" algn="l"/>
                <a:tab pos="7019925" algn="l"/>
                <a:tab pos="963104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endPar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81095" algn="l"/>
                <a:tab pos="69056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③④②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②③④①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②④③①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①④③</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78718" y="896688"/>
            <a:ext cx="2783235" cy="375676"/>
          </a:xfrm>
          <a:prstGeom prst="rect">
            <a:avLst/>
          </a:prstGeom>
        </p:spPr>
      </p:pic>
      <p:pic>
        <p:nvPicPr>
          <p:cNvPr id="4" name="cx15a.jpg" descr="id:2147503697;FounderCES"/>
          <p:cNvPicPr/>
          <p:nvPr/>
        </p:nvPicPr>
        <p:blipFill>
          <a:blip r:embed="rId2"/>
          <a:stretch>
            <a:fillRect/>
          </a:stretch>
        </p:blipFill>
        <p:spPr>
          <a:xfrm>
            <a:off x="898598" y="1428764"/>
            <a:ext cx="936104" cy="1382102"/>
          </a:xfrm>
          <a:prstGeom prst="rect">
            <a:avLst/>
          </a:prstGeom>
        </p:spPr>
      </p:pic>
      <p:pic>
        <p:nvPicPr>
          <p:cNvPr id="5" name="cx15b.jpg" descr="id:2147503704;FounderCES"/>
          <p:cNvPicPr/>
          <p:nvPr/>
        </p:nvPicPr>
        <p:blipFill>
          <a:blip r:embed="rId3"/>
          <a:stretch>
            <a:fillRect/>
          </a:stretch>
        </p:blipFill>
        <p:spPr>
          <a:xfrm>
            <a:off x="4210966" y="1428764"/>
            <a:ext cx="936104" cy="1382102"/>
          </a:xfrm>
          <a:prstGeom prst="rect">
            <a:avLst/>
          </a:prstGeom>
        </p:spPr>
      </p:pic>
      <p:pic>
        <p:nvPicPr>
          <p:cNvPr id="6" name="cx15c.jpg" descr="id:2147503711;FounderCES"/>
          <p:cNvPicPr/>
          <p:nvPr/>
        </p:nvPicPr>
        <p:blipFill>
          <a:blip r:embed="rId4"/>
          <a:stretch>
            <a:fillRect/>
          </a:stretch>
        </p:blipFill>
        <p:spPr>
          <a:xfrm>
            <a:off x="7523334" y="1428764"/>
            <a:ext cx="936104" cy="1382102"/>
          </a:xfrm>
          <a:prstGeom prst="rect">
            <a:avLst/>
          </a:prstGeom>
        </p:spPr>
      </p:pic>
      <p:pic>
        <p:nvPicPr>
          <p:cNvPr id="7" name="cx15d.jpg" descr="id:2147503718;FounderCES"/>
          <p:cNvPicPr/>
          <p:nvPr/>
        </p:nvPicPr>
        <p:blipFill>
          <a:blip r:embed="rId5"/>
          <a:stretch>
            <a:fillRect/>
          </a:stretch>
        </p:blipFill>
        <p:spPr>
          <a:xfrm>
            <a:off x="10547670" y="1428764"/>
            <a:ext cx="936104" cy="1382102"/>
          </a:xfrm>
          <a:prstGeom prst="rect">
            <a:avLst/>
          </a:prstGeom>
        </p:spPr>
      </p:pic>
      <p:sp>
        <p:nvSpPr>
          <p:cNvPr id="8" name="文本框 7"/>
          <p:cNvSpPr txBox="1"/>
          <p:nvPr/>
        </p:nvSpPr>
        <p:spPr bwMode="auto">
          <a:xfrm>
            <a:off x="850654" y="860592"/>
            <a:ext cx="4074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spAutoFit/>
          </a:bodyPr>
          <a:lstStyle/>
          <a:p>
            <a:pPr eaLnBrk="1" hangingPunct="1"/>
            <a:r>
              <a:rPr lang="en-US" altLang="zh-CN" sz="2400" dirty="0" smtClean="0"/>
              <a:t>C</a:t>
            </a:r>
            <a:endParaRPr lang="zh-CN" altLang="en-US" sz="2400" b="1" dirty="0">
              <a:solidFill>
                <a:srgbClr val="FF0000"/>
              </a:solidFill>
              <a:latin typeface="黑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文章出处题。通读全文可知，本文主要介绍了如何在家种植牛油果，因此最有可能来自园艺杂志。故选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862336"/>
            <a:ext cx="11485848" cy="1754326"/>
          </a:xfrm>
        </p:spPr>
        <p:txBody>
          <a:bodyPr/>
          <a:lstStyle/>
          <a:p>
            <a:pPr hangingPunct="0">
              <a:spcAft>
                <a:spcPts val="0"/>
              </a:spcAft>
              <a:tabLst>
                <a:tab pos="484822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article probably from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notice board.	B. A travel guide.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planting story.	D. A gardening magazine.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2024936"/>
            <a:ext cx="3313062" cy="403831"/>
          </a:xfrm>
          <a:prstGeom prst="rect">
            <a:avLst/>
          </a:prstGeom>
        </p:spPr>
      </p:pic>
      <p:sp>
        <p:nvSpPr>
          <p:cNvPr id="4" name="文本框 3"/>
          <p:cNvSpPr txBox="1"/>
          <p:nvPr/>
        </p:nvSpPr>
        <p:spPr bwMode="auto">
          <a:xfrm>
            <a:off x="850654" y="1976808"/>
            <a:ext cx="4074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t" anchorCtr="0" compatLnSpc="1">
            <a:spAutoFit/>
          </a:bodyPr>
          <a:lstStyle/>
          <a:p>
            <a:pPr eaLnBrk="1" hangingPunct="1"/>
            <a:r>
              <a:rPr lang="en-US" altLang="zh-CN" sz="2400" dirty="0" smtClean="0"/>
              <a:t>D</a:t>
            </a:r>
            <a:endParaRPr lang="zh-CN" altLang="en-US" sz="2400" b="1" dirty="0">
              <a:solidFill>
                <a:srgbClr val="FF0000"/>
              </a:solidFill>
              <a:latin typeface="黑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auto">
        <a:noFill/>
        <a:ln>
          <a:noFill/>
        </a:ln>
      </a:spPr>
      <a:bodyPr vert="horz" wrap="none" lIns="91440" tIns="45720" rIns="91440" bIns="45720" numCol="1" rtlCol="0" anchor="t" anchorCtr="0" compatLnSpc="1">
        <a:spAutoFit/>
      </a:bodyPr>
      <a:lstStyle>
        <a:defPPr eaLnBrk="1" hangingPunct="1">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2650</Words>
  <Application>WPS 演示</Application>
  <PresentationFormat>自定义</PresentationFormat>
  <Paragraphs>73</Paragraphs>
  <Slides>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vt:i4>
      </vt:variant>
    </vt:vector>
  </HeadingPairs>
  <TitlesOfParts>
    <vt:vector size="19" baseType="lpstr">
      <vt:lpstr>Arial</vt:lpstr>
      <vt:lpstr>宋体</vt:lpstr>
      <vt:lpstr>Wingdings</vt:lpstr>
      <vt:lpstr>Times New Roman</vt:lpstr>
      <vt:lpstr>楷体</vt:lpstr>
      <vt:lpstr>微软雅黑</vt:lpstr>
      <vt:lpstr>Cambria Math</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458</cp:revision>
  <dcterms:created xsi:type="dcterms:W3CDTF">2020-11-06T05:24:00Z</dcterms:created>
  <dcterms:modified xsi:type="dcterms:W3CDTF">2025-09-17T07:58:37Z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